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sldIdLst>
    <p:sldId id="295" r:id="rId2"/>
    <p:sldId id="308" r:id="rId3"/>
    <p:sldId id="303" r:id="rId4"/>
    <p:sldId id="304" r:id="rId5"/>
    <p:sldId id="305" r:id="rId6"/>
    <p:sldId id="259" r:id="rId7"/>
    <p:sldId id="307" r:id="rId8"/>
    <p:sldId id="289" r:id="rId9"/>
    <p:sldId id="306" r:id="rId10"/>
    <p:sldId id="269" r:id="rId11"/>
    <p:sldId id="291" r:id="rId12"/>
    <p:sldId id="293" r:id="rId13"/>
    <p:sldId id="309" r:id="rId14"/>
    <p:sldId id="292" r:id="rId15"/>
    <p:sldId id="294" r:id="rId16"/>
    <p:sldId id="298" r:id="rId17"/>
    <p:sldId id="299" r:id="rId18"/>
    <p:sldId id="301" r:id="rId19"/>
    <p:sldId id="302" r:id="rId20"/>
    <p:sldId id="287" r:id="rId21"/>
    <p:sldId id="275"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CA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24383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115397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74BBAA-FBE4-4909-A335-AE9368E8ADAB}" type="datetimeFigureOut">
              <a:rPr lang="en-IN" smtClean="0"/>
              <a:t>14-03-2023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057E04-900A-4059-97C5-3D358FF2B28E}" type="slidenum">
              <a:rPr lang="en-IN" smtClean="0"/>
              <a:t>‹#›</a:t>
            </a:fld>
            <a:endParaRPr lang="en-IN"/>
          </a:p>
        </p:txBody>
      </p:sp>
    </p:spTree>
    <p:extLst>
      <p:ext uri="{BB962C8B-B14F-4D97-AF65-F5344CB8AC3E}">
        <p14:creationId xmlns:p14="http://schemas.microsoft.com/office/powerpoint/2010/main" val="46259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t>14-03-2023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t>‹#›</a:t>
            </a:fld>
            <a:endParaRPr lang="en-IN"/>
          </a:p>
        </p:txBody>
      </p:sp>
    </p:spTree>
    <p:extLst>
      <p:ext uri="{BB962C8B-B14F-4D97-AF65-F5344CB8AC3E}">
        <p14:creationId xmlns:p14="http://schemas.microsoft.com/office/powerpoint/2010/main" val="80163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678548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200358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259877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332556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196431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21538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3062386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419933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3A057E04-900A-4059-97C5-3D358FF2B28E}" type="slidenum">
              <a:rPr lang="en-IN" smtClean="0"/>
              <a:t>‹#›</a:t>
            </a:fld>
            <a:endParaRPr lang="en-IN"/>
          </a:p>
        </p:txBody>
      </p:sp>
    </p:spTree>
    <p:extLst>
      <p:ext uri="{BB962C8B-B14F-4D97-AF65-F5344CB8AC3E}">
        <p14:creationId xmlns:p14="http://schemas.microsoft.com/office/powerpoint/2010/main" val="816815141"/>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194" y="313885"/>
            <a:ext cx="6337130" cy="1877709"/>
          </a:xfrm>
        </p:spPr>
        <p:txBody>
          <a:bodyPr/>
          <a:lstStyle/>
          <a:p>
            <a:pPr marL="342900" indent="-342900" algn="ctr">
              <a:buFont typeface="Arial" panose="020B0604020202020204" pitchFamily="34" charset="0"/>
              <a:buChar char="•"/>
            </a:pPr>
            <a:r>
              <a:rPr lang="en-US" dirty="0">
                <a:sym typeface="+mn-ea"/>
              </a:rPr>
              <a:t> </a:t>
            </a:r>
            <a:br>
              <a:rPr lang="en-IN" sz="4000"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IN" sz="2400" b="1" i="1" dirty="0">
                <a:ln w="0"/>
                <a:solidFill>
                  <a:srgbClr val="FF0000"/>
                </a:solidFill>
                <a:effectLst>
                  <a:reflection blurRad="6350" stA="53000" endA="300" endPos="35500" dir="5400000" sy="-90000" algn="bl" rotWithShape="0"/>
                </a:effectLst>
              </a:rPr>
              <a:t>Learn Connect </a:t>
            </a:r>
            <a:r>
              <a:rPr lang="en-IN" sz="2400" b="1" i="1" dirty="0" err="1">
                <a:ln w="0"/>
                <a:solidFill>
                  <a:srgbClr val="FF0000"/>
                </a:solidFill>
                <a:effectLst>
                  <a:reflection blurRad="6350" stA="53000" endA="300" endPos="35500" dir="5400000" sy="-90000" algn="bl" rotWithShape="0"/>
                </a:effectLst>
              </a:rPr>
              <a:t>Succed</a:t>
            </a:r>
            <a:br>
              <a:rPr lang="en-IN" sz="2400" b="1" i="1" dirty="0">
                <a:ln w="0"/>
                <a:solidFill>
                  <a:srgbClr val="FF0000"/>
                </a:solidFill>
                <a:effectLst>
                  <a:reflection blurRad="6350" stA="53000" endA="300" endPos="35500" dir="5400000" sy="-90000" algn="bl" rotWithShape="0"/>
                </a:effectLst>
              </a:rPr>
            </a:br>
            <a:endParaRPr lang="en-US" sz="2400" b="1" dirty="0">
              <a:solidFill>
                <a:schemeClr val="accent5">
                  <a:lumMod val="50000"/>
                </a:schemeClr>
              </a:solidFill>
              <a:latin typeface="Book Antiqua" panose="02040602050305030304" pitchFamily="18" charset="0"/>
            </a:endParaRPr>
          </a:p>
        </p:txBody>
      </p:sp>
      <p:sp>
        <p:nvSpPr>
          <p:cNvPr id="3" name="Content Placeholder 2"/>
          <p:cNvSpPr>
            <a:spLocks noGrp="1"/>
          </p:cNvSpPr>
          <p:nvPr>
            <p:ph sz="half" idx="1"/>
          </p:nvPr>
        </p:nvSpPr>
        <p:spPr>
          <a:xfrm>
            <a:off x="970001" y="2706383"/>
            <a:ext cx="8703323" cy="3932891"/>
          </a:xfrm>
        </p:spPr>
        <p:txBody>
          <a:bodyPr>
            <a:normAutofit/>
          </a:bodyPr>
          <a:lstStyle/>
          <a:p>
            <a:pPr marL="3810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BATCH : SEP  2022</a:t>
            </a:r>
          </a:p>
          <a:p>
            <a:pPr marL="3810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GROUP NUMBER : 05  </a:t>
            </a:r>
            <a:r>
              <a:rPr lang="en-IN" alt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(PG-DAC)</a:t>
            </a:r>
            <a:endParaRPr lang="en-US" sz="2000" b="1" dirty="0">
              <a:solidFill>
                <a:schemeClr val="accent4">
                  <a:lumMod val="25000"/>
                </a:schemeClr>
              </a:solidFill>
              <a:latin typeface="Times New Roman" panose="02020603050405020304" pitchFamily="18" charset="0"/>
              <a:cs typeface="Times New Roman" panose="02020603050405020304" pitchFamily="18" charset="0"/>
            </a:endParaRPr>
          </a:p>
          <a:p>
            <a:pPr marL="3810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GUIDE NAME : Mr. Pankaj Kumar Mahto </a:t>
            </a:r>
            <a:endParaRPr lang="en-US" sz="2000" b="1" dirty="0">
              <a:solidFill>
                <a:schemeClr val="accent4">
                  <a:lumMod val="25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accent4">
                  <a:lumMod val="2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a:t>
            </a:r>
            <a:r>
              <a:rPr lang="en-US" sz="2000" b="1" u="sng" dirty="0">
                <a:solidFill>
                  <a:schemeClr val="accent4">
                    <a:lumMod val="25000"/>
                  </a:schemeClr>
                </a:solidFill>
                <a:latin typeface="Times New Roman" panose="02020603050405020304" pitchFamily="18" charset="0"/>
                <a:cs typeface="Times New Roman" panose="02020603050405020304" pitchFamily="18" charset="0"/>
                <a:sym typeface="+mn-ea"/>
              </a:rPr>
              <a:t>GROUP MEMBERS</a:t>
            </a: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a:t>
            </a:r>
            <a:r>
              <a:rPr lang="en-US" sz="2000" b="1" u="sng" dirty="0">
                <a:solidFill>
                  <a:schemeClr val="accent4">
                    <a:lumMod val="25000"/>
                  </a:schemeClr>
                </a:solidFill>
                <a:latin typeface="Times New Roman" panose="02020603050405020304" pitchFamily="18" charset="0"/>
                <a:cs typeface="Times New Roman" panose="02020603050405020304" pitchFamily="18" charset="0"/>
                <a:sym typeface="+mn-ea"/>
              </a:rPr>
              <a:t>PRN</a:t>
            </a:r>
            <a:endParaRPr lang="en-US" sz="2000" b="1" u="sng" dirty="0">
              <a:solidFill>
                <a:schemeClr val="accent4">
                  <a:lumMod val="2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1) Bhawana Tiwari               	 	  (220910120010)</a:t>
            </a:r>
          </a:p>
          <a:p>
            <a:pPr marL="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2) Aman Jain                		 	  (220910120003)</a:t>
            </a:r>
            <a:endParaRPr lang="en-US" sz="2000" b="1" dirty="0">
              <a:solidFill>
                <a:schemeClr val="accent4">
                  <a:lumMod val="2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3) </a:t>
            </a:r>
            <a:r>
              <a:rPr lang="en-US" sz="2000" b="1" dirty="0" err="1">
                <a:solidFill>
                  <a:schemeClr val="accent4">
                    <a:lumMod val="25000"/>
                  </a:schemeClr>
                </a:solidFill>
                <a:latin typeface="Times New Roman" panose="02020603050405020304" pitchFamily="18" charset="0"/>
                <a:cs typeface="Times New Roman" panose="02020603050405020304" pitchFamily="18" charset="0"/>
                <a:sym typeface="+mn-ea"/>
              </a:rPr>
              <a:t>Eqtedar</a:t>
            </a: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Afzal		   	  (220910120023)</a:t>
            </a:r>
          </a:p>
          <a:p>
            <a:pPr marL="0" indent="0">
              <a:buNone/>
            </a:pPr>
            <a:r>
              <a:rPr lang="en-US" sz="2000" b="1" dirty="0">
                <a:solidFill>
                  <a:schemeClr val="accent4">
                    <a:lumMod val="25000"/>
                  </a:schemeClr>
                </a:solidFill>
                <a:latin typeface="Times New Roman" panose="02020603050405020304" pitchFamily="18" charset="0"/>
                <a:cs typeface="Times New Roman" panose="02020603050405020304" pitchFamily="18" charset="0"/>
                <a:sym typeface="+mn-ea"/>
              </a:rPr>
              <a:t> 4) Tarun Namdev	    	    	  (220910120052)</a:t>
            </a:r>
          </a:p>
          <a:p>
            <a:endParaRPr lang="en-US" sz="2400" b="1" dirty="0">
              <a:solidFill>
                <a:schemeClr val="accent4">
                  <a:lumMod val="25000"/>
                </a:schemeClr>
              </a:solidFill>
            </a:endParaRPr>
          </a:p>
        </p:txBody>
      </p:sp>
      <p:pic>
        <p:nvPicPr>
          <p:cNvPr id="6" name="image1.jpeg">
            <a:extLst>
              <a:ext uri="{FF2B5EF4-FFF2-40B4-BE49-F238E27FC236}">
                <a16:creationId xmlns:a16="http://schemas.microsoft.com/office/drawing/2014/main" id="{B330095D-6111-7932-8A2E-44662338D1EF}"/>
              </a:ext>
            </a:extLst>
          </p:cNvPr>
          <p:cNvPicPr>
            <a:picLocks noChangeAspect="1"/>
          </p:cNvPicPr>
          <p:nvPr/>
        </p:nvPicPr>
        <p:blipFill>
          <a:blip r:embed="rId2" cstate="print"/>
          <a:stretch>
            <a:fillRect/>
          </a:stretch>
        </p:blipFill>
        <p:spPr>
          <a:xfrm>
            <a:off x="1110592" y="282395"/>
            <a:ext cx="2054086" cy="2075024"/>
          </a:xfrm>
          <a:prstGeom prst="rect">
            <a:avLst/>
          </a:prstGeom>
        </p:spPr>
      </p:pic>
      <p:sp>
        <p:nvSpPr>
          <p:cNvPr id="4" name="Rectangle 3">
            <a:extLst>
              <a:ext uri="{FF2B5EF4-FFF2-40B4-BE49-F238E27FC236}">
                <a16:creationId xmlns:a16="http://schemas.microsoft.com/office/drawing/2014/main" id="{2AA4E4E9-EF0B-CB78-E9B3-8D273BC16A01}"/>
              </a:ext>
            </a:extLst>
          </p:cNvPr>
          <p:cNvSpPr/>
          <p:nvPr/>
        </p:nvSpPr>
        <p:spPr>
          <a:xfrm>
            <a:off x="3472588" y="396577"/>
            <a:ext cx="6522940" cy="923330"/>
          </a:xfrm>
          <a:prstGeom prst="rect">
            <a:avLst/>
          </a:prstGeom>
          <a:blipFill>
            <a:blip r:embed="rId3"/>
            <a:tile tx="0" ty="0" sx="100000" sy="100000" flip="none" algn="tl"/>
          </a:blip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CDAC at a Glance</a:t>
            </a:r>
            <a:endParaRPr 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5" name="Picture 4">
            <a:extLst>
              <a:ext uri="{FF2B5EF4-FFF2-40B4-BE49-F238E27FC236}">
                <a16:creationId xmlns:a16="http://schemas.microsoft.com/office/drawing/2014/main" id="{83D71962-2F7E-AA8A-1F8A-CAD5C60D8E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0794" y="1792573"/>
            <a:ext cx="3047462" cy="25534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70C0"/>
                </a:solidFill>
                <a:latin typeface="Algerian" panose="04020705040A02060702" pitchFamily="82" charset="0"/>
                <a:cs typeface="Times New Roman" panose="02020603050405020304" pitchFamily="18" charset="0"/>
              </a:rPr>
              <a:t>TECHNOLOGY used</a:t>
            </a:r>
            <a:r>
              <a:rPr lang="en-US" sz="4000" dirty="0">
                <a:solidFill>
                  <a:srgbClr val="3CAE7A"/>
                </a:solidFill>
                <a:latin typeface="Century Gothic" panose="020B0502020202020204" pitchFamily="34" charset="0"/>
                <a:cs typeface="Times New Roman" panose="02020603050405020304" pitchFamily="18" charset="0"/>
              </a:rPr>
              <a:t> : </a:t>
            </a:r>
            <a:endParaRPr lang="en-IN" sz="4000" dirty="0">
              <a:solidFill>
                <a:srgbClr val="3CAE7A"/>
              </a:solidFill>
              <a:latin typeface="Century Gothic" panose="020B0502020202020204" pitchFamily="34" charset="0"/>
              <a:cs typeface="Times New Roman" panose="02020603050405020304" pitchFamily="18" charset="0"/>
            </a:endParaRPr>
          </a:p>
        </p:txBody>
      </p:sp>
      <p:sp>
        <p:nvSpPr>
          <p:cNvPr id="3" name="Content Placeholder 2"/>
          <p:cNvSpPr>
            <a:spLocks noGrp="1"/>
          </p:cNvSpPr>
          <p:nvPr>
            <p:ph idx="1"/>
          </p:nvPr>
        </p:nvSpPr>
        <p:spPr>
          <a:xfrm>
            <a:off x="1371600" y="1881809"/>
            <a:ext cx="9601200" cy="3985591"/>
          </a:xfrm>
        </p:spPr>
        <p:txBody>
          <a:bodyPr>
            <a:normAutofit/>
          </a:bodyPr>
          <a:lstStyle/>
          <a:p>
            <a:pPr>
              <a:buClrTx/>
              <a:buFont typeface="Wingdings" panose="05000000000000000000" pitchFamily="2" charset="2"/>
              <a:buChar char="§"/>
            </a:pPr>
            <a:r>
              <a:rPr lang="en-US" sz="3200" b="1" dirty="0">
                <a:latin typeface="Times New Roman" panose="02020603050405020304" pitchFamily="18" charset="0"/>
                <a:cs typeface="Times New Roman" panose="02020603050405020304" pitchFamily="18" charset="0"/>
              </a:rPr>
              <a:t>Front-End</a:t>
            </a:r>
            <a:r>
              <a:rPr lang="en-US" sz="3200" dirty="0">
                <a:latin typeface="Times New Roman" panose="02020603050405020304" pitchFamily="18" charset="0"/>
                <a:cs typeface="Times New Roman" panose="02020603050405020304" pitchFamily="18" charset="0"/>
              </a:rPr>
              <a:t>:  React </a:t>
            </a:r>
            <a:r>
              <a:rPr lang="en-US" sz="3200" dirty="0" err="1">
                <a:latin typeface="Times New Roman" panose="02020603050405020304" pitchFamily="18" charset="0"/>
                <a:cs typeface="Times New Roman" panose="02020603050405020304" pitchFamily="18" charset="0"/>
              </a:rPr>
              <a:t>Js</a:t>
            </a:r>
            <a:r>
              <a:rPr lang="en-US" sz="3200" dirty="0">
                <a:latin typeface="Times New Roman" panose="02020603050405020304" pitchFamily="18" charset="0"/>
                <a:cs typeface="Times New Roman" panose="02020603050405020304" pitchFamily="18" charset="0"/>
              </a:rPr>
              <a:t>, HTML5, CSS3, Bootstrap4-5,ReactStrap, JavaScript and React libraries.</a:t>
            </a:r>
          </a:p>
          <a:p>
            <a:pPr>
              <a:buClrTx/>
              <a:buFont typeface="Wingdings" panose="05000000000000000000" pitchFamily="2" charset="2"/>
              <a:buChar char="§"/>
            </a:pPr>
            <a:r>
              <a:rPr lang="en-US" sz="3200" b="1" dirty="0">
                <a:latin typeface="Times New Roman" panose="02020603050405020304" pitchFamily="18" charset="0"/>
                <a:cs typeface="Times New Roman" panose="02020603050405020304" pitchFamily="18" charset="0"/>
              </a:rPr>
              <a:t>Back-End</a:t>
            </a:r>
            <a:r>
              <a:rPr lang="en-US" sz="3200" dirty="0">
                <a:latin typeface="Times New Roman" panose="02020603050405020304" pitchFamily="18" charset="0"/>
                <a:cs typeface="Times New Roman" panose="02020603050405020304" pitchFamily="18" charset="0"/>
              </a:rPr>
              <a:t>: Spring Boot, Hibernate</a:t>
            </a:r>
          </a:p>
          <a:p>
            <a:pPr>
              <a:buClrTx/>
              <a:buFont typeface="Wingdings" panose="05000000000000000000" pitchFamily="2" charset="2"/>
              <a:buChar char="§"/>
            </a:pPr>
            <a:r>
              <a:rPr lang="en-US" sz="3200" b="1" dirty="0">
                <a:latin typeface="Times New Roman" panose="02020603050405020304" pitchFamily="18" charset="0"/>
                <a:cs typeface="Times New Roman" panose="02020603050405020304" pitchFamily="18" charset="0"/>
              </a:rPr>
              <a:t>Database</a:t>
            </a:r>
            <a:r>
              <a:rPr lang="en-US" sz="3200" dirty="0">
                <a:latin typeface="Times New Roman" panose="02020603050405020304" pitchFamily="18" charset="0"/>
                <a:cs typeface="Times New Roman" panose="02020603050405020304" pitchFamily="18" charset="0"/>
              </a:rPr>
              <a:t>: MYSQL Workbench</a:t>
            </a:r>
            <a:endParaRPr lang="en-IN" sz="3200" dirty="0">
              <a:latin typeface="Times New Roman" panose="02020603050405020304" pitchFamily="18" charset="0"/>
              <a:cs typeface="Times New Roman" panose="02020603050405020304" pitchFamily="18" charset="0"/>
            </a:endParaRPr>
          </a:p>
        </p:txBody>
      </p:sp>
      <p:pic>
        <p:nvPicPr>
          <p:cNvPr id="4" name="image1.jpeg">
            <a:extLst>
              <a:ext uri="{FF2B5EF4-FFF2-40B4-BE49-F238E27FC236}">
                <a16:creationId xmlns:a16="http://schemas.microsoft.com/office/drawing/2014/main" id="{8BDD06AB-48A0-B30A-84D0-F884897E010D}"/>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42" y="1492190"/>
            <a:ext cx="3067212" cy="477287"/>
          </a:xfrm>
        </p:spPr>
        <p:txBody>
          <a:bodyPr/>
          <a:lstStyle/>
          <a:p>
            <a:pPr marL="457200" indent="-457200">
              <a:buClrTx/>
              <a:buFont typeface="Wingdings" panose="05000000000000000000" pitchFamily="2" charset="2"/>
              <a:buChar char="Ø"/>
            </a:pPr>
            <a:r>
              <a:rPr lang="en-US" sz="2800" dirty="0">
                <a:solidFill>
                  <a:srgbClr val="FF5050"/>
                </a:solidFill>
                <a:latin typeface="Algerian" panose="04020705040A02060702" pitchFamily="82" charset="0"/>
                <a:cs typeface="Calibri" panose="020F0502020204030204" pitchFamily="34" charset="0"/>
              </a:rPr>
              <a:t>Home page:-</a:t>
            </a:r>
            <a:endParaRPr lang="en-US" sz="2800" dirty="0">
              <a:solidFill>
                <a:srgbClr val="FF505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2F04BB1-1817-3252-A353-CA61C1F57730}"/>
              </a:ext>
            </a:extLst>
          </p:cNvPr>
          <p:cNvSpPr txBox="1"/>
          <p:nvPr/>
        </p:nvSpPr>
        <p:spPr>
          <a:xfrm>
            <a:off x="251960" y="292185"/>
            <a:ext cx="3796409" cy="1077218"/>
          </a:xfrm>
          <a:prstGeom prst="rect">
            <a:avLst/>
          </a:prstGeom>
          <a:noFill/>
        </p:spPr>
        <p:txBody>
          <a:bodyPr wrap="square">
            <a:spAutoFit/>
          </a:bodyPr>
          <a:lstStyle/>
          <a:p>
            <a:r>
              <a:rPr lang="en-US" sz="3200"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User</a:t>
            </a:r>
            <a:r>
              <a:rPr lang="en-US" sz="3200" spc="-15"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 </a:t>
            </a:r>
            <a:r>
              <a:rPr lang="en-US" sz="3200"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Interface</a:t>
            </a:r>
          </a:p>
          <a:p>
            <a:r>
              <a:rPr lang="en-US" sz="3200" spc="-15"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 </a:t>
            </a:r>
            <a:r>
              <a:rPr lang="en-US" sz="3200"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Design(GUI):</a:t>
            </a:r>
            <a:endParaRPr lang="en-IN" sz="3200" dirty="0">
              <a:solidFill>
                <a:srgbClr val="0070C0"/>
              </a:solidFill>
              <a:latin typeface="Algerian" panose="04020705040A02060702" pitchFamily="82" charset="0"/>
            </a:endParaRPr>
          </a:p>
        </p:txBody>
      </p:sp>
      <p:pic>
        <p:nvPicPr>
          <p:cNvPr id="7" name="image1.jpeg">
            <a:extLst>
              <a:ext uri="{FF2B5EF4-FFF2-40B4-BE49-F238E27FC236}">
                <a16:creationId xmlns:a16="http://schemas.microsoft.com/office/drawing/2014/main" id="{1DA427D9-A3D0-91FC-4234-B6A588429018}"/>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6" name="Picture 5">
            <a:extLst>
              <a:ext uri="{FF2B5EF4-FFF2-40B4-BE49-F238E27FC236}">
                <a16:creationId xmlns:a16="http://schemas.microsoft.com/office/drawing/2014/main" id="{8EA0D897-3CC4-6282-2508-02EA2904A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6968" y="109415"/>
            <a:ext cx="6433131" cy="66890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F2A57D-A840-E163-172E-A4D4D7AF0F6A}"/>
              </a:ext>
            </a:extLst>
          </p:cNvPr>
          <p:cNvSpPr txBox="1">
            <a:spLocks/>
          </p:cNvSpPr>
          <p:nvPr/>
        </p:nvSpPr>
        <p:spPr>
          <a:xfrm>
            <a:off x="626979" y="406391"/>
            <a:ext cx="8470129" cy="6643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Registration/</a:t>
            </a:r>
            <a:r>
              <a:rPr lang="en-US" sz="3200" dirty="0" err="1">
                <a:solidFill>
                  <a:srgbClr val="0070C0"/>
                </a:solidFill>
                <a:latin typeface="Algerian" panose="04020705040A02060702" pitchFamily="82" charset="0"/>
                <a:cs typeface="Calibri" panose="020F0502020204030204" pitchFamily="34" charset="0"/>
              </a:rPr>
              <a:t>SingUP</a:t>
            </a:r>
            <a:r>
              <a:rPr lang="en-US" sz="3200" dirty="0">
                <a:solidFill>
                  <a:srgbClr val="0070C0"/>
                </a:solidFill>
                <a:latin typeface="Algerian" panose="04020705040A02060702" pitchFamily="82" charset="0"/>
                <a:cs typeface="Calibri" panose="020F0502020204030204" pitchFamily="34" charset="0"/>
              </a:rPr>
              <a:t> for  Student's:</a:t>
            </a:r>
          </a:p>
        </p:txBody>
      </p:sp>
      <p:pic>
        <p:nvPicPr>
          <p:cNvPr id="9" name="image1.jpeg">
            <a:extLst>
              <a:ext uri="{FF2B5EF4-FFF2-40B4-BE49-F238E27FC236}">
                <a16:creationId xmlns:a16="http://schemas.microsoft.com/office/drawing/2014/main" id="{EC0A0F00-A306-0DB5-4DFB-A7F419844C9E}"/>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7" name="Picture 6">
            <a:extLst>
              <a:ext uri="{FF2B5EF4-FFF2-40B4-BE49-F238E27FC236}">
                <a16:creationId xmlns:a16="http://schemas.microsoft.com/office/drawing/2014/main" id="{1AF8E5B6-5180-586F-AB25-4AA30EC0EC26}"/>
              </a:ext>
            </a:extLst>
          </p:cNvPr>
          <p:cNvPicPr>
            <a:picLocks noChangeAspect="1"/>
          </p:cNvPicPr>
          <p:nvPr/>
        </p:nvPicPr>
        <p:blipFill>
          <a:blip r:embed="rId3"/>
          <a:stretch>
            <a:fillRect/>
          </a:stretch>
        </p:blipFill>
        <p:spPr>
          <a:xfrm>
            <a:off x="994302" y="1070708"/>
            <a:ext cx="9134435" cy="560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6430C003-5AC3-2205-9A37-D7511D34F913}"/>
              </a:ext>
            </a:extLst>
          </p:cNvPr>
          <p:cNvPicPr>
            <a:picLocks noChangeAspect="1"/>
          </p:cNvPicPr>
          <p:nvPr/>
        </p:nvPicPr>
        <p:blipFill>
          <a:blip r:embed="rId2" cstate="print"/>
          <a:stretch>
            <a:fillRect/>
          </a:stretch>
        </p:blipFill>
        <p:spPr>
          <a:xfrm>
            <a:off x="10459342" y="292185"/>
            <a:ext cx="1368916" cy="1382870"/>
          </a:xfrm>
          <a:prstGeom prst="rect">
            <a:avLst/>
          </a:prstGeom>
        </p:spPr>
      </p:pic>
      <p:sp>
        <p:nvSpPr>
          <p:cNvPr id="5" name="Title 1">
            <a:extLst>
              <a:ext uri="{FF2B5EF4-FFF2-40B4-BE49-F238E27FC236}">
                <a16:creationId xmlns:a16="http://schemas.microsoft.com/office/drawing/2014/main" id="{D19192A8-20F9-4363-707C-6381CE3D06D2}"/>
              </a:ext>
            </a:extLst>
          </p:cNvPr>
          <p:cNvSpPr txBox="1">
            <a:spLocks/>
          </p:cNvSpPr>
          <p:nvPr/>
        </p:nvSpPr>
        <p:spPr>
          <a:xfrm>
            <a:off x="1053661" y="486450"/>
            <a:ext cx="9601200" cy="74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After successful registration:</a:t>
            </a:r>
          </a:p>
        </p:txBody>
      </p:sp>
      <p:pic>
        <p:nvPicPr>
          <p:cNvPr id="2" name="Content Placeholder 4">
            <a:extLst>
              <a:ext uri="{FF2B5EF4-FFF2-40B4-BE49-F238E27FC236}">
                <a16:creationId xmlns:a16="http://schemas.microsoft.com/office/drawing/2014/main" id="{6A934239-6841-0021-6BEA-EC956AC568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7104" y="1528549"/>
            <a:ext cx="9311973" cy="5172502"/>
          </a:xfrm>
        </p:spPr>
      </p:pic>
    </p:spTree>
    <p:extLst>
      <p:ext uri="{BB962C8B-B14F-4D97-AF65-F5344CB8AC3E}">
        <p14:creationId xmlns:p14="http://schemas.microsoft.com/office/powerpoint/2010/main" val="78495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a:extLst>
              <a:ext uri="{FF2B5EF4-FFF2-40B4-BE49-F238E27FC236}">
                <a16:creationId xmlns:a16="http://schemas.microsoft.com/office/drawing/2014/main" id="{6430C003-5AC3-2205-9A37-D7511D34F913}"/>
              </a:ext>
            </a:extLst>
          </p:cNvPr>
          <p:cNvPicPr>
            <a:picLocks noChangeAspect="1"/>
          </p:cNvPicPr>
          <p:nvPr/>
        </p:nvPicPr>
        <p:blipFill>
          <a:blip r:embed="rId2" cstate="print"/>
          <a:stretch>
            <a:fillRect/>
          </a:stretch>
        </p:blipFill>
        <p:spPr>
          <a:xfrm>
            <a:off x="10459342" y="292185"/>
            <a:ext cx="1368916" cy="1382870"/>
          </a:xfrm>
          <a:prstGeom prst="rect">
            <a:avLst/>
          </a:prstGeom>
        </p:spPr>
      </p:pic>
      <p:sp>
        <p:nvSpPr>
          <p:cNvPr id="5" name="Title 1">
            <a:extLst>
              <a:ext uri="{FF2B5EF4-FFF2-40B4-BE49-F238E27FC236}">
                <a16:creationId xmlns:a16="http://schemas.microsoft.com/office/drawing/2014/main" id="{D19192A8-20F9-4363-707C-6381CE3D06D2}"/>
              </a:ext>
            </a:extLst>
          </p:cNvPr>
          <p:cNvSpPr txBox="1">
            <a:spLocks/>
          </p:cNvSpPr>
          <p:nvPr/>
        </p:nvSpPr>
        <p:spPr>
          <a:xfrm>
            <a:off x="1053661" y="486450"/>
            <a:ext cx="9601200" cy="74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Student Login Page:</a:t>
            </a:r>
          </a:p>
        </p:txBody>
      </p:sp>
      <p:pic>
        <p:nvPicPr>
          <p:cNvPr id="3" name="Picture 2">
            <a:extLst>
              <a:ext uri="{FF2B5EF4-FFF2-40B4-BE49-F238E27FC236}">
                <a16:creationId xmlns:a16="http://schemas.microsoft.com/office/drawing/2014/main" id="{2BD327E4-B659-EF65-CAB5-09ED237172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139" y="1166686"/>
            <a:ext cx="7325507" cy="5460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jpeg">
            <a:extLst>
              <a:ext uri="{FF2B5EF4-FFF2-40B4-BE49-F238E27FC236}">
                <a16:creationId xmlns:a16="http://schemas.microsoft.com/office/drawing/2014/main" id="{0B40D38D-1944-4B34-85E0-8A27AE28BF5A}"/>
              </a:ext>
            </a:extLst>
          </p:cNvPr>
          <p:cNvPicPr>
            <a:picLocks noChangeAspect="1"/>
          </p:cNvPicPr>
          <p:nvPr/>
        </p:nvPicPr>
        <p:blipFill>
          <a:blip r:embed="rId2" cstate="print"/>
          <a:stretch>
            <a:fillRect/>
          </a:stretch>
        </p:blipFill>
        <p:spPr>
          <a:xfrm>
            <a:off x="10459342" y="292185"/>
            <a:ext cx="1368916" cy="1382870"/>
          </a:xfrm>
          <a:prstGeom prst="rect">
            <a:avLst/>
          </a:prstGeom>
        </p:spPr>
      </p:pic>
      <p:sp>
        <p:nvSpPr>
          <p:cNvPr id="4" name="Title 1">
            <a:extLst>
              <a:ext uri="{FF2B5EF4-FFF2-40B4-BE49-F238E27FC236}">
                <a16:creationId xmlns:a16="http://schemas.microsoft.com/office/drawing/2014/main" id="{2A5E0535-51AA-5EC8-20D4-07D7C05064C2}"/>
              </a:ext>
            </a:extLst>
          </p:cNvPr>
          <p:cNvSpPr txBox="1">
            <a:spLocks/>
          </p:cNvSpPr>
          <p:nvPr/>
        </p:nvSpPr>
        <p:spPr>
          <a:xfrm>
            <a:off x="0" y="705930"/>
            <a:ext cx="3089806" cy="74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MAIN </a:t>
            </a:r>
          </a:p>
          <a:p>
            <a:pPr>
              <a:buClrTx/>
            </a:pPr>
            <a:r>
              <a:rPr lang="en-US" sz="3200" dirty="0">
                <a:solidFill>
                  <a:srgbClr val="0070C0"/>
                </a:solidFill>
                <a:latin typeface="Algerian" panose="04020705040A02060702" pitchFamily="82" charset="0"/>
                <a:cs typeface="Calibri" panose="020F0502020204030204" pitchFamily="34" charset="0"/>
              </a:rPr>
              <a:t>   PAGE :</a:t>
            </a:r>
          </a:p>
        </p:txBody>
      </p:sp>
      <p:pic>
        <p:nvPicPr>
          <p:cNvPr id="5" name="Picture 4">
            <a:extLst>
              <a:ext uri="{FF2B5EF4-FFF2-40B4-BE49-F238E27FC236}">
                <a16:creationId xmlns:a16="http://schemas.microsoft.com/office/drawing/2014/main" id="{62887185-97B1-ED50-A023-18914BF2B1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1139"/>
          <a:stretch/>
        </p:blipFill>
        <p:spPr>
          <a:xfrm>
            <a:off x="2219568" y="271585"/>
            <a:ext cx="7502769" cy="63148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A1376F-6C10-C37D-8F34-2BDDF8BFBAF2}"/>
              </a:ext>
            </a:extLst>
          </p:cNvPr>
          <p:cNvSpPr txBox="1">
            <a:spLocks/>
          </p:cNvSpPr>
          <p:nvPr/>
        </p:nvSpPr>
        <p:spPr>
          <a:xfrm>
            <a:off x="-211014" y="549021"/>
            <a:ext cx="2891692" cy="2037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Modules wise download </a:t>
            </a:r>
          </a:p>
        </p:txBody>
      </p:sp>
      <p:pic>
        <p:nvPicPr>
          <p:cNvPr id="11" name="image1.jpeg">
            <a:extLst>
              <a:ext uri="{FF2B5EF4-FFF2-40B4-BE49-F238E27FC236}">
                <a16:creationId xmlns:a16="http://schemas.microsoft.com/office/drawing/2014/main" id="{D5F33234-195E-9DF0-24A3-D428244E6D62}"/>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4" name="Picture 3">
            <a:extLst>
              <a:ext uri="{FF2B5EF4-FFF2-40B4-BE49-F238E27FC236}">
                <a16:creationId xmlns:a16="http://schemas.microsoft.com/office/drawing/2014/main" id="{77CE5C6D-C6C6-038A-A039-6D785CB6A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704" y="65539"/>
            <a:ext cx="7750900" cy="67377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2D309D-2207-790F-8CEA-FF8B03936694}"/>
              </a:ext>
            </a:extLst>
          </p:cNvPr>
          <p:cNvSpPr txBox="1">
            <a:spLocks/>
          </p:cNvSpPr>
          <p:nvPr/>
        </p:nvSpPr>
        <p:spPr>
          <a:xfrm>
            <a:off x="222990" y="403092"/>
            <a:ext cx="3168886" cy="12719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Faculty Login:</a:t>
            </a:r>
          </a:p>
        </p:txBody>
      </p:sp>
      <p:pic>
        <p:nvPicPr>
          <p:cNvPr id="7" name="image1.jpeg">
            <a:extLst>
              <a:ext uri="{FF2B5EF4-FFF2-40B4-BE49-F238E27FC236}">
                <a16:creationId xmlns:a16="http://schemas.microsoft.com/office/drawing/2014/main" id="{A5E8D3EA-DF4B-DC6E-F553-1BD62A4D9A87}"/>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3" name="Picture 2">
            <a:extLst>
              <a:ext uri="{FF2B5EF4-FFF2-40B4-BE49-F238E27FC236}">
                <a16:creationId xmlns:a16="http://schemas.microsoft.com/office/drawing/2014/main" id="{C1479B2A-E1FE-E5FB-3F1A-24FE2BC05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799" y="0"/>
            <a:ext cx="7779483" cy="67212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AC5043-0A8D-C9B7-25DC-9231B9F6191D}"/>
              </a:ext>
            </a:extLst>
          </p:cNvPr>
          <p:cNvSpPr txBox="1">
            <a:spLocks/>
          </p:cNvSpPr>
          <p:nvPr/>
        </p:nvSpPr>
        <p:spPr>
          <a:xfrm>
            <a:off x="1204815" y="647826"/>
            <a:ext cx="4828662" cy="742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Document Upload :</a:t>
            </a:r>
          </a:p>
        </p:txBody>
      </p:sp>
      <p:pic>
        <p:nvPicPr>
          <p:cNvPr id="4" name="image1.jpeg">
            <a:extLst>
              <a:ext uri="{FF2B5EF4-FFF2-40B4-BE49-F238E27FC236}">
                <a16:creationId xmlns:a16="http://schemas.microsoft.com/office/drawing/2014/main" id="{A7510ACA-7B46-E3D4-401F-4D427798931F}"/>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2" name="Content Placeholder 4">
            <a:extLst>
              <a:ext uri="{FF2B5EF4-FFF2-40B4-BE49-F238E27FC236}">
                <a16:creationId xmlns:a16="http://schemas.microsoft.com/office/drawing/2014/main" id="{2A51EE0D-AE6B-DD48-0ADC-8AAD6C8289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476" y="1675055"/>
            <a:ext cx="10558262" cy="471793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jpeg">
            <a:extLst>
              <a:ext uri="{FF2B5EF4-FFF2-40B4-BE49-F238E27FC236}">
                <a16:creationId xmlns:a16="http://schemas.microsoft.com/office/drawing/2014/main" id="{9D799C9F-D1D2-B974-C2A2-2BF7F5AF9548}"/>
              </a:ext>
            </a:extLst>
          </p:cNvPr>
          <p:cNvPicPr>
            <a:picLocks noChangeAspect="1"/>
          </p:cNvPicPr>
          <p:nvPr/>
        </p:nvPicPr>
        <p:blipFill>
          <a:blip r:embed="rId2" cstate="print"/>
          <a:stretch>
            <a:fillRect/>
          </a:stretch>
        </p:blipFill>
        <p:spPr>
          <a:xfrm>
            <a:off x="10459342" y="292185"/>
            <a:ext cx="1368916" cy="1382870"/>
          </a:xfrm>
          <a:prstGeom prst="rect">
            <a:avLst/>
          </a:prstGeom>
        </p:spPr>
      </p:pic>
      <p:sp>
        <p:nvSpPr>
          <p:cNvPr id="3" name="Title 1">
            <a:extLst>
              <a:ext uri="{FF2B5EF4-FFF2-40B4-BE49-F238E27FC236}">
                <a16:creationId xmlns:a16="http://schemas.microsoft.com/office/drawing/2014/main" id="{03D04C44-4EDE-DC11-957E-1EAE7B4A202E}"/>
              </a:ext>
            </a:extLst>
          </p:cNvPr>
          <p:cNvSpPr txBox="1">
            <a:spLocks/>
          </p:cNvSpPr>
          <p:nvPr/>
        </p:nvSpPr>
        <p:spPr>
          <a:xfrm>
            <a:off x="898167" y="456308"/>
            <a:ext cx="5782139" cy="6691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457200" indent="-457200">
              <a:buClrTx/>
              <a:buFont typeface="Wingdings" panose="05000000000000000000" pitchFamily="2" charset="2"/>
              <a:buChar char="Ø"/>
            </a:pPr>
            <a:r>
              <a:rPr lang="en-US" sz="3200" dirty="0">
                <a:solidFill>
                  <a:srgbClr val="0070C0"/>
                </a:solidFill>
                <a:latin typeface="Algerian" panose="04020705040A02060702" pitchFamily="82" charset="0"/>
                <a:cs typeface="Calibri" panose="020F0502020204030204" pitchFamily="34" charset="0"/>
              </a:rPr>
              <a:t>Admin page  :</a:t>
            </a:r>
          </a:p>
        </p:txBody>
      </p:sp>
      <p:pic>
        <p:nvPicPr>
          <p:cNvPr id="5" name="Picture 4">
            <a:extLst>
              <a:ext uri="{FF2B5EF4-FFF2-40B4-BE49-F238E27FC236}">
                <a16:creationId xmlns:a16="http://schemas.microsoft.com/office/drawing/2014/main" id="{3A06CB50-2D1F-F77F-8745-8FF3EA19D2DB}"/>
              </a:ext>
            </a:extLst>
          </p:cNvPr>
          <p:cNvPicPr>
            <a:picLocks noChangeAspect="1"/>
          </p:cNvPicPr>
          <p:nvPr/>
        </p:nvPicPr>
        <p:blipFill rotWithShape="1">
          <a:blip r:embed="rId3">
            <a:extLst>
              <a:ext uri="{28A0092B-C50C-407E-A947-70E740481C1C}">
                <a14:useLocalDpi xmlns:a14="http://schemas.microsoft.com/office/drawing/2010/main" val="0"/>
              </a:ext>
            </a:extLst>
          </a:blip>
          <a:srcRect b="51681"/>
          <a:stretch/>
        </p:blipFill>
        <p:spPr>
          <a:xfrm>
            <a:off x="1187938" y="1401522"/>
            <a:ext cx="8956431" cy="4800467"/>
          </a:xfrm>
          <a:prstGeom prst="rect">
            <a:avLst/>
          </a:prstGeom>
        </p:spPr>
      </p:pic>
    </p:spTree>
    <p:extLst>
      <p:ext uri="{BB962C8B-B14F-4D97-AF65-F5344CB8AC3E}">
        <p14:creationId xmlns:p14="http://schemas.microsoft.com/office/powerpoint/2010/main" val="1128632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jpeg">
            <a:extLst>
              <a:ext uri="{FF2B5EF4-FFF2-40B4-BE49-F238E27FC236}">
                <a16:creationId xmlns:a16="http://schemas.microsoft.com/office/drawing/2014/main" id="{9E3EEA41-9E47-2F74-B031-2C372F469667}"/>
              </a:ext>
            </a:extLst>
          </p:cNvPr>
          <p:cNvPicPr>
            <a:picLocks noChangeAspect="1"/>
          </p:cNvPicPr>
          <p:nvPr/>
        </p:nvPicPr>
        <p:blipFill>
          <a:blip r:embed="rId2" cstate="print"/>
          <a:stretch>
            <a:fillRect/>
          </a:stretch>
        </p:blipFill>
        <p:spPr>
          <a:xfrm>
            <a:off x="10459342" y="292185"/>
            <a:ext cx="1368916" cy="1382870"/>
          </a:xfrm>
          <a:prstGeom prst="rect">
            <a:avLst/>
          </a:prstGeom>
        </p:spPr>
      </p:pic>
      <p:sp>
        <p:nvSpPr>
          <p:cNvPr id="7" name="TextBox 6">
            <a:extLst>
              <a:ext uri="{FF2B5EF4-FFF2-40B4-BE49-F238E27FC236}">
                <a16:creationId xmlns:a16="http://schemas.microsoft.com/office/drawing/2014/main" id="{D5A77794-3563-821A-5FDE-C903FE473104}"/>
              </a:ext>
            </a:extLst>
          </p:cNvPr>
          <p:cNvSpPr txBox="1"/>
          <p:nvPr/>
        </p:nvSpPr>
        <p:spPr>
          <a:xfrm>
            <a:off x="363742" y="685817"/>
            <a:ext cx="6096000" cy="1323439"/>
          </a:xfrm>
          <a:prstGeom prst="rect">
            <a:avLst/>
          </a:prstGeom>
          <a:noFill/>
        </p:spPr>
        <p:txBody>
          <a:bodyPr wrap="square">
            <a:spAutoFit/>
          </a:bodyPr>
          <a:lstStyle/>
          <a:p>
            <a:r>
              <a:rPr kumimoji="0" lang="en-US" sz="4000" b="1" i="0" u="none" strike="noStrike" kern="1200" cap="none" spc="0" normalizeH="0" baseline="0" noProof="0" dirty="0">
                <a:ln>
                  <a:noFill/>
                </a:ln>
                <a:solidFill>
                  <a:srgbClr val="31B4E6">
                    <a:lumMod val="75000"/>
                  </a:srgbClr>
                </a:solidFill>
                <a:effectLst/>
                <a:uLnTx/>
                <a:uFillTx/>
                <a:latin typeface="Century Gothic" panose="020B0502020202020204"/>
                <a:ea typeface="+mj-ea"/>
                <a:cs typeface="+mj-cs"/>
              </a:rPr>
              <a:t>CDAC AT A </a:t>
            </a:r>
            <a:br>
              <a:rPr kumimoji="0" lang="en-US" sz="4000" b="1" i="0" u="none" strike="noStrike" kern="1200" cap="none" spc="0" normalizeH="0" baseline="0" noProof="0" dirty="0">
                <a:ln>
                  <a:noFill/>
                </a:ln>
                <a:solidFill>
                  <a:srgbClr val="31B4E6">
                    <a:lumMod val="75000"/>
                  </a:srgbClr>
                </a:solidFill>
                <a:effectLst/>
                <a:uLnTx/>
                <a:uFillTx/>
                <a:latin typeface="Century Gothic" panose="020B0502020202020204"/>
                <a:ea typeface="+mj-ea"/>
                <a:cs typeface="+mj-cs"/>
              </a:rPr>
            </a:br>
            <a:r>
              <a:rPr kumimoji="0" lang="en-US" sz="4000" b="1" i="0" u="none" strike="noStrike" kern="1200" cap="none" spc="0" normalizeH="0" baseline="0" noProof="0" dirty="0">
                <a:ln>
                  <a:noFill/>
                </a:ln>
                <a:solidFill>
                  <a:srgbClr val="31B4E6">
                    <a:lumMod val="75000"/>
                  </a:srgbClr>
                </a:solidFill>
                <a:effectLst/>
                <a:uLnTx/>
                <a:uFillTx/>
                <a:latin typeface="Century Gothic" panose="020B0502020202020204"/>
                <a:ea typeface="+mj-ea"/>
                <a:cs typeface="+mj-cs"/>
              </a:rPr>
              <a:t>  GLANCE</a:t>
            </a:r>
            <a:endParaRPr lang="en-IN" dirty="0"/>
          </a:p>
        </p:txBody>
      </p:sp>
      <p:pic>
        <p:nvPicPr>
          <p:cNvPr id="8" name="Picture 7">
            <a:extLst>
              <a:ext uri="{FF2B5EF4-FFF2-40B4-BE49-F238E27FC236}">
                <a16:creationId xmlns:a16="http://schemas.microsoft.com/office/drawing/2014/main" id="{4F999817-B735-E3F8-6C99-F937E8807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737" y="1949382"/>
            <a:ext cx="7551605" cy="4327039"/>
          </a:xfrm>
          <a:prstGeom prst="rect">
            <a:avLst/>
          </a:prstGeom>
        </p:spPr>
      </p:pic>
    </p:spTree>
    <p:extLst>
      <p:ext uri="{BB962C8B-B14F-4D97-AF65-F5344CB8AC3E}">
        <p14:creationId xmlns:p14="http://schemas.microsoft.com/office/powerpoint/2010/main" val="295347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200" y="410827"/>
            <a:ext cx="3461277" cy="620804"/>
          </a:xfrm>
        </p:spPr>
        <p:txBody>
          <a:bodyPr/>
          <a:lstStyle/>
          <a:p>
            <a:r>
              <a:rPr lang="en-US" sz="3200" dirty="0">
                <a:solidFill>
                  <a:srgbClr val="0070C0"/>
                </a:solidFill>
                <a:latin typeface="Algerian" panose="04020705040A02060702" pitchFamily="82" charset="0"/>
                <a:cs typeface="Calibri" panose="020F0502020204030204" pitchFamily="34" charset="0"/>
                <a:sym typeface="+mn-ea"/>
              </a:rPr>
              <a:t>CONCLUSION</a:t>
            </a:r>
            <a:r>
              <a:rPr lang="en-US" sz="4000" dirty="0">
                <a:solidFill>
                  <a:srgbClr val="3CAE7A"/>
                </a:solidFill>
                <a:latin typeface="Century Gothic" panose="020B0502020202020204" pitchFamily="34" charset="0"/>
                <a:sym typeface="+mn-ea"/>
              </a:rPr>
              <a:t>: </a:t>
            </a:r>
            <a:endParaRPr lang="en-US" sz="4000" dirty="0">
              <a:solidFill>
                <a:srgbClr val="3CAE7A"/>
              </a:solidFill>
              <a:latin typeface="Century Gothic" panose="020B0502020202020204" pitchFamily="34" charset="0"/>
            </a:endParaRPr>
          </a:p>
        </p:txBody>
      </p:sp>
      <p:sp>
        <p:nvSpPr>
          <p:cNvPr id="3" name="Content Placeholder 2"/>
          <p:cNvSpPr>
            <a:spLocks noGrp="1"/>
          </p:cNvSpPr>
          <p:nvPr>
            <p:ph idx="1"/>
          </p:nvPr>
        </p:nvSpPr>
        <p:spPr>
          <a:xfrm>
            <a:off x="953171" y="1466269"/>
            <a:ext cx="9699198" cy="4332746"/>
          </a:xfrm>
        </p:spPr>
        <p:txBody>
          <a:bodyPr>
            <a:normAutofit/>
          </a:bodyPr>
          <a:lstStyle/>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conclusion, e-learning platforms have become an increasingly popular and effective way to facilitate online learning. </a:t>
            </a:r>
          </a:p>
          <a:p>
            <a:pPr algn="just"/>
            <a:r>
              <a:rPr lang="en-US" sz="2200" dirty="0">
                <a:latin typeface="Times New Roman" panose="02020603050405020304" pitchFamily="18" charset="0"/>
                <a:cs typeface="Times New Roman" panose="02020603050405020304" pitchFamily="18" charset="0"/>
              </a:rPr>
              <a:t>They provide a variety of features and functionalities that allow instructors to create and manage courses online, deliver course content in various formats, facilitate discussions and collaboration among students, assess and grade students' work, and provide centralized learning experiences. </a:t>
            </a:r>
          </a:p>
          <a:p>
            <a:pPr algn="just"/>
            <a:r>
              <a:rPr lang="en-US" sz="2200" dirty="0">
                <a:latin typeface="Times New Roman" panose="02020603050405020304" pitchFamily="18" charset="0"/>
                <a:cs typeface="Times New Roman" panose="02020603050405020304" pitchFamily="18" charset="0"/>
              </a:rPr>
              <a:t>E-learning platforms also offer flexibility and convenience for learners, allowing them to access educational materials and participate in learning activities at their own pace and on their own schedule.</a:t>
            </a:r>
          </a:p>
          <a:p>
            <a:pPr algn="just">
              <a:buFont typeface="Wingdings" panose="05000000000000000000" pitchFamily="2" charset="2"/>
              <a:buChar char="Ø"/>
            </a:pPr>
            <a:endParaRPr lang="en-US" sz="2200" b="0" i="0" dirty="0">
              <a:solidFill>
                <a:schemeClr val="tx1"/>
              </a:solidFill>
              <a:effectLst/>
              <a:latin typeface="Times New Roman" panose="02020603050405020304" pitchFamily="18" charset="0"/>
              <a:cs typeface="Times New Roman" panose="02020603050405020304" pitchFamily="18" charset="0"/>
            </a:endParaRPr>
          </a:p>
        </p:txBody>
      </p:sp>
      <p:pic>
        <p:nvPicPr>
          <p:cNvPr id="4" name="image1.jpeg">
            <a:extLst>
              <a:ext uri="{FF2B5EF4-FFF2-40B4-BE49-F238E27FC236}">
                <a16:creationId xmlns:a16="http://schemas.microsoft.com/office/drawing/2014/main" id="{76921B1D-9CF5-D835-C688-FBDFB1817AE0}"/>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226" y="1948069"/>
            <a:ext cx="7149548" cy="3256722"/>
          </a:xfrm>
        </p:spPr>
        <p:txBody>
          <a:bodyPr>
            <a:normAutofit/>
          </a:bodyPr>
          <a:lstStyle/>
          <a:p>
            <a:pPr algn="ctr"/>
            <a:r>
              <a:rPr lang="en-US" sz="7200" b="1" dirty="0">
                <a:solidFill>
                  <a:srgbClr val="0070C0"/>
                </a:solidFill>
                <a:latin typeface="Algerian" panose="04020705040A02060702" pitchFamily="82" charset="0"/>
                <a:sym typeface="+mn-ea"/>
              </a:rPr>
              <a:t>THANK YOU ! </a:t>
            </a:r>
            <a:br>
              <a:rPr lang="en-US" sz="7200" b="1" dirty="0">
                <a:solidFill>
                  <a:srgbClr val="0070C0"/>
                </a:solidFill>
                <a:latin typeface="Algerian" panose="04020705040A02060702" pitchFamily="82" charset="0"/>
              </a:rPr>
            </a:br>
            <a:endParaRPr lang="en-US" sz="7200" b="1" dirty="0">
              <a:solidFill>
                <a:srgbClr val="0070C0"/>
              </a:solidFill>
              <a:latin typeface="Algerian" panose="04020705040A02060702" pitchFamily="82" charset="0"/>
            </a:endParaRPr>
          </a:p>
        </p:txBody>
      </p:sp>
      <p:pic>
        <p:nvPicPr>
          <p:cNvPr id="3" name="image1.jpeg">
            <a:extLst>
              <a:ext uri="{FF2B5EF4-FFF2-40B4-BE49-F238E27FC236}">
                <a16:creationId xmlns:a16="http://schemas.microsoft.com/office/drawing/2014/main" id="{FF455A18-81E4-B736-2315-86E9A1D16F1E}"/>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D89F-F1E2-DC7C-733B-795B337BD090}"/>
              </a:ext>
            </a:extLst>
          </p:cNvPr>
          <p:cNvSpPr>
            <a:spLocks noGrp="1"/>
          </p:cNvSpPr>
          <p:nvPr>
            <p:ph type="title"/>
          </p:nvPr>
        </p:nvSpPr>
        <p:spPr>
          <a:xfrm>
            <a:off x="1048200" y="410933"/>
            <a:ext cx="10095600" cy="936800"/>
          </a:xfrm>
        </p:spPr>
        <p:txBody>
          <a:bodyPr/>
          <a:lstStyle/>
          <a:p>
            <a:r>
              <a:rPr lang="en-IN" sz="4000" dirty="0">
                <a:solidFill>
                  <a:schemeClr val="accent2">
                    <a:lumMod val="60000"/>
                    <a:lumOff val="40000"/>
                  </a:schemeClr>
                </a:solidFill>
                <a:latin typeface="Algerian" panose="04020705040A02060702" pitchFamily="82" charset="0"/>
                <a:cs typeface="Calibri" panose="020F0502020204030204" pitchFamily="34" charset="0"/>
              </a:rPr>
              <a:t>ABSTRACT</a:t>
            </a:r>
          </a:p>
        </p:txBody>
      </p:sp>
      <p:sp>
        <p:nvSpPr>
          <p:cNvPr id="3" name="Content Placeholder 2">
            <a:extLst>
              <a:ext uri="{FF2B5EF4-FFF2-40B4-BE49-F238E27FC236}">
                <a16:creationId xmlns:a16="http://schemas.microsoft.com/office/drawing/2014/main" id="{2395AB0D-3F74-6ABB-B5C9-A240E1074768}"/>
              </a:ext>
            </a:extLst>
          </p:cNvPr>
          <p:cNvSpPr>
            <a:spLocks noGrp="1"/>
          </p:cNvSpPr>
          <p:nvPr>
            <p:ph idx="1"/>
          </p:nvPr>
        </p:nvSpPr>
        <p:spPr>
          <a:xfrm>
            <a:off x="955434" y="1496736"/>
            <a:ext cx="10481191" cy="4950331"/>
          </a:xfrm>
        </p:spPr>
        <p:txBody>
          <a:bodyPr>
            <a:normAutofit/>
          </a:bodyPr>
          <a:lstStyle/>
          <a:p>
            <a:pPr marL="38100" indent="0" algn="just">
              <a:buNone/>
            </a:pPr>
            <a:r>
              <a:rPr lang="en-US" sz="2200" dirty="0">
                <a:solidFill>
                  <a:schemeClr val="tx1"/>
                </a:solidFill>
                <a:latin typeface="Times New Roman" panose="02020603050405020304" pitchFamily="18" charset="0"/>
                <a:cs typeface="Times New Roman" panose="02020603050405020304" pitchFamily="18" charset="0"/>
              </a:rPr>
              <a:t>CDAC AT A GLANCE is a centralized website which aims in developing a e-learning platform to access all study related data at a single platform which is required for their </a:t>
            </a:r>
            <a:r>
              <a:rPr lang="en-US" sz="2200" dirty="0" err="1">
                <a:solidFill>
                  <a:schemeClr val="tx1"/>
                </a:solidFill>
                <a:latin typeface="Times New Roman" panose="02020603050405020304" pitchFamily="18" charset="0"/>
                <a:cs typeface="Times New Roman" panose="02020603050405020304" pitchFamily="18" charset="0"/>
              </a:rPr>
              <a:t>pg</a:t>
            </a:r>
            <a:r>
              <a:rPr lang="en-US" sz="2200" dirty="0">
                <a:solidFill>
                  <a:schemeClr val="tx1"/>
                </a:solidFill>
                <a:latin typeface="Times New Roman" panose="02020603050405020304" pitchFamily="18" charset="0"/>
                <a:cs typeface="Times New Roman" panose="02020603050405020304" pitchFamily="18" charset="0"/>
              </a:rPr>
              <a:t>-diploma course. This website includes various features getting all the contents regarding course ,download feature is also available so as student can collect data at one place.</a:t>
            </a:r>
          </a:p>
          <a:p>
            <a:pPr marL="38100" indent="0" algn="just">
              <a:buNone/>
            </a:pPr>
            <a:r>
              <a:rPr lang="en-US" sz="2200" dirty="0">
                <a:solidFill>
                  <a:schemeClr val="tx1"/>
                </a:solidFill>
                <a:latin typeface="Times New Roman" panose="02020603050405020304" pitchFamily="18" charset="0"/>
                <a:cs typeface="Times New Roman" panose="02020603050405020304" pitchFamily="18" charset="0"/>
              </a:rPr>
              <a:t>Faculty will be able to provide course regarding information over here.It lessens the work of faculties as well as better way for students to get updated . To eliminate the manual system, this website has been developed which will handle all the current issues faced by the students. It has a facility for admin login through which the admin can monitor the whole system. It has a facility where students after logging in to their accounts can see the syllabus regarding contents issued .Overall, this project of ours is being developed to help the faculty of the </a:t>
            </a:r>
            <a:r>
              <a:rPr lang="en-US" sz="2200" dirty="0" err="1">
                <a:solidFill>
                  <a:schemeClr val="tx1"/>
                </a:solidFill>
                <a:latin typeface="Times New Roman" panose="02020603050405020304" pitchFamily="18" charset="0"/>
                <a:cs typeface="Times New Roman" panose="02020603050405020304" pitchFamily="18" charset="0"/>
              </a:rPr>
              <a:t>organisation</a:t>
            </a:r>
            <a:r>
              <a:rPr lang="en-US" sz="2200" dirty="0">
                <a:solidFill>
                  <a:schemeClr val="tx1"/>
                </a:solidFill>
                <a:latin typeface="Times New Roman" panose="02020603050405020304" pitchFamily="18" charset="0"/>
                <a:cs typeface="Times New Roman" panose="02020603050405020304" pitchFamily="18" charset="0"/>
              </a:rPr>
              <a:t> and the students pursuing the course.</a:t>
            </a:r>
          </a:p>
        </p:txBody>
      </p:sp>
      <p:pic>
        <p:nvPicPr>
          <p:cNvPr id="4" name="image1.jpeg">
            <a:extLst>
              <a:ext uri="{FF2B5EF4-FFF2-40B4-BE49-F238E27FC236}">
                <a16:creationId xmlns:a16="http://schemas.microsoft.com/office/drawing/2014/main" id="{4B7DC385-AC65-67D8-5BFC-1A04585EA73B}"/>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extLst>
      <p:ext uri="{BB962C8B-B14F-4D97-AF65-F5344CB8AC3E}">
        <p14:creationId xmlns:p14="http://schemas.microsoft.com/office/powerpoint/2010/main" val="610188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8DAE-49FB-F262-2017-CCC7A5AB1DAB}"/>
              </a:ext>
            </a:extLst>
          </p:cNvPr>
          <p:cNvSpPr>
            <a:spLocks noGrp="1"/>
          </p:cNvSpPr>
          <p:nvPr>
            <p:ph type="title"/>
          </p:nvPr>
        </p:nvSpPr>
        <p:spPr/>
        <p:txBody>
          <a:bodyPr/>
          <a:lstStyle/>
          <a:p>
            <a:r>
              <a:rPr lang="en-IN" sz="4000" dirty="0">
                <a:solidFill>
                  <a:schemeClr val="accent2">
                    <a:lumMod val="60000"/>
                    <a:lumOff val="40000"/>
                  </a:schemeClr>
                </a:solidFill>
                <a:latin typeface="Algerian" panose="04020705040A02060702" pitchFamily="82" charset="0"/>
              </a:rPr>
              <a:t>OBJECTIVE</a:t>
            </a:r>
            <a:endParaRPr lang="en-IN" dirty="0">
              <a:solidFill>
                <a:schemeClr val="accent2">
                  <a:lumMod val="60000"/>
                  <a:lumOff val="4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92328A3-D578-952F-7FA1-9E35B3E9B6C4}"/>
              </a:ext>
            </a:extLst>
          </p:cNvPr>
          <p:cNvSpPr>
            <a:spLocks noGrp="1"/>
          </p:cNvSpPr>
          <p:nvPr>
            <p:ph idx="1"/>
          </p:nvPr>
        </p:nvSpPr>
        <p:spPr>
          <a:xfrm>
            <a:off x="1048200" y="1347627"/>
            <a:ext cx="10095600" cy="5208863"/>
          </a:xfrm>
        </p:spPr>
        <p:txBody>
          <a:bodyPr/>
          <a:lstStyle/>
          <a:p>
            <a:pPr>
              <a:buClrTx/>
              <a:buFont typeface="Wingdings" panose="05000000000000000000" pitchFamily="2" charset="2"/>
              <a:buChar char="§"/>
            </a:pPr>
            <a:r>
              <a:rPr lang="en-US" sz="2400" b="0" i="0" dirty="0">
                <a:solidFill>
                  <a:schemeClr val="tx1"/>
                </a:solidFill>
                <a:effectLst/>
                <a:latin typeface="Times New Roman" panose="02020603050405020304" pitchFamily="18" charset="0"/>
                <a:cs typeface="Times New Roman" panose="02020603050405020304" pitchFamily="18" charset="0"/>
              </a:rPr>
              <a:t>To provide a platform for Students  to get familiar to the  DAC modules.</a:t>
            </a:r>
          </a:p>
          <a:p>
            <a:pPr>
              <a:buClrTx/>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To facilitate the students  to access the Data related to the DAC module. A platform for entire DAC module.</a:t>
            </a:r>
          </a:p>
          <a:p>
            <a:pPr>
              <a:buClrTx/>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A  platform for everything and everything on platform.</a:t>
            </a:r>
          </a:p>
          <a:p>
            <a:pPr>
              <a:buClrTx/>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To provide a user-friendly and accessible interface for both Faculty and Students.</a:t>
            </a:r>
          </a:p>
          <a:p>
            <a:pPr>
              <a:buClrTx/>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 ultimate objective is to help Students of the CDAC New Delhi by providing proper study material and guidance for a successful career in IT field. </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4" name="image1.jpeg">
            <a:extLst>
              <a:ext uri="{FF2B5EF4-FFF2-40B4-BE49-F238E27FC236}">
                <a16:creationId xmlns:a16="http://schemas.microsoft.com/office/drawing/2014/main" id="{70C4AEEA-FF91-25E7-FD24-82730495D320}"/>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extLst>
      <p:ext uri="{BB962C8B-B14F-4D97-AF65-F5344CB8AC3E}">
        <p14:creationId xmlns:p14="http://schemas.microsoft.com/office/powerpoint/2010/main" val="405023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62F7-DE8F-8F44-668D-B05078D03FD6}"/>
              </a:ext>
            </a:extLst>
          </p:cNvPr>
          <p:cNvSpPr>
            <a:spLocks noGrp="1"/>
          </p:cNvSpPr>
          <p:nvPr>
            <p:ph type="title"/>
          </p:nvPr>
        </p:nvSpPr>
        <p:spPr>
          <a:xfrm>
            <a:off x="1048200" y="411049"/>
            <a:ext cx="10095600" cy="936800"/>
          </a:xfrm>
        </p:spPr>
        <p:txBody>
          <a:bodyPr>
            <a:noAutofit/>
          </a:bodyPr>
          <a:lstStyle/>
          <a:p>
            <a:r>
              <a:rPr lang="en-IN" sz="4000" dirty="0">
                <a:solidFill>
                  <a:schemeClr val="accent2">
                    <a:lumMod val="60000"/>
                    <a:lumOff val="40000"/>
                  </a:schemeClr>
                </a:solidFill>
                <a:latin typeface="Algerian" panose="04020705040A02060702" pitchFamily="82" charset="0"/>
              </a:rPr>
              <a:t>MODULES</a:t>
            </a:r>
          </a:p>
        </p:txBody>
      </p:sp>
      <p:sp>
        <p:nvSpPr>
          <p:cNvPr id="3" name="Content Placeholder 2">
            <a:extLst>
              <a:ext uri="{FF2B5EF4-FFF2-40B4-BE49-F238E27FC236}">
                <a16:creationId xmlns:a16="http://schemas.microsoft.com/office/drawing/2014/main" id="{28F386CA-41A4-4E4A-AF2A-955E6FAA3257}"/>
              </a:ext>
            </a:extLst>
          </p:cNvPr>
          <p:cNvSpPr>
            <a:spLocks noGrp="1"/>
          </p:cNvSpPr>
          <p:nvPr>
            <p:ph idx="1"/>
          </p:nvPr>
        </p:nvSpPr>
        <p:spPr>
          <a:xfrm>
            <a:off x="1048200" y="1509873"/>
            <a:ext cx="10095600" cy="4764800"/>
          </a:xfrm>
        </p:spPr>
        <p:txBody>
          <a:bodyPr>
            <a:normAutofit fontScale="92500"/>
          </a:bodyPr>
          <a:lstStyle/>
          <a:p>
            <a:pPr marL="0" indent="0" algn="just">
              <a:buNone/>
            </a:pPr>
            <a:r>
              <a:rPr lang="en-US" sz="2400" dirty="0">
                <a:latin typeface="Times New Roman" panose="02020603050405020304" pitchFamily="18" charset="0"/>
                <a:cs typeface="Times New Roman" panose="02020603050405020304" pitchFamily="18" charset="0"/>
              </a:rPr>
              <a:t>CDAC at a Glance is an online platform designed to facilitate learning through the use of digital technologies. The proposed system of an e-learning platform should include the following components:</a:t>
            </a:r>
          </a:p>
          <a:p>
            <a:pPr algn="just"/>
            <a:r>
              <a:rPr lang="en-US" sz="2400" b="1" dirty="0">
                <a:latin typeface="Times New Roman" panose="02020603050405020304" pitchFamily="18" charset="0"/>
                <a:cs typeface="Times New Roman" panose="02020603050405020304" pitchFamily="18" charset="0"/>
              </a:rPr>
              <a:t>User Interface: </a:t>
            </a:r>
            <a:r>
              <a:rPr lang="en-US" sz="2400" dirty="0">
                <a:latin typeface="Times New Roman" panose="02020603050405020304" pitchFamily="18" charset="0"/>
                <a:cs typeface="Times New Roman" panose="02020603050405020304" pitchFamily="18" charset="0"/>
              </a:rPr>
              <a:t>The user interface should be intuitive and easy to use. The platform should be designed to accommodate users with varying levels of technical expertise.</a:t>
            </a:r>
          </a:p>
          <a:p>
            <a:pPr algn="just"/>
            <a:r>
              <a:rPr lang="en-US" sz="2400" b="1" dirty="0">
                <a:latin typeface="Times New Roman" panose="02020603050405020304" pitchFamily="18" charset="0"/>
                <a:cs typeface="Times New Roman" panose="02020603050405020304" pitchFamily="18" charset="0"/>
              </a:rPr>
              <a:t>Content Management: </a:t>
            </a:r>
            <a:r>
              <a:rPr lang="en-US" sz="2400" dirty="0">
                <a:latin typeface="Times New Roman" panose="02020603050405020304" pitchFamily="18" charset="0"/>
                <a:cs typeface="Times New Roman" panose="02020603050405020304" pitchFamily="18" charset="0"/>
              </a:rPr>
              <a:t>The e-learning platform should have a content management system that allows for the easy creation, uploading, and management of various types of content. This could include video lectures, text-based materials, and assignments.</a:t>
            </a:r>
          </a:p>
          <a:p>
            <a:pPr algn="just"/>
            <a:r>
              <a:rPr lang="en-US" sz="2400" b="1" dirty="0">
                <a:latin typeface="Times New Roman" panose="02020603050405020304" pitchFamily="18" charset="0"/>
                <a:cs typeface="Times New Roman" panose="02020603050405020304" pitchFamily="18" charset="0"/>
              </a:rPr>
              <a:t>User Management: </a:t>
            </a:r>
            <a:r>
              <a:rPr lang="en-US" sz="2400" dirty="0">
                <a:latin typeface="Times New Roman" panose="02020603050405020304" pitchFamily="18" charset="0"/>
                <a:cs typeface="Times New Roman" panose="02020603050405020304" pitchFamily="18" charset="0"/>
              </a:rPr>
              <a:t>The system should have a user management system that allows for easy registration, login, and authentication. It should also provide tools for user profiling, course enrollment, and progress tracking.</a:t>
            </a:r>
          </a:p>
        </p:txBody>
      </p:sp>
      <p:pic>
        <p:nvPicPr>
          <p:cNvPr id="4" name="image1.jpeg">
            <a:extLst>
              <a:ext uri="{FF2B5EF4-FFF2-40B4-BE49-F238E27FC236}">
                <a16:creationId xmlns:a16="http://schemas.microsoft.com/office/drawing/2014/main" id="{A1B9C339-49F2-C2F9-76CB-4CC9F8D1638B}"/>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extLst>
      <p:ext uri="{BB962C8B-B14F-4D97-AF65-F5344CB8AC3E}">
        <p14:creationId xmlns:p14="http://schemas.microsoft.com/office/powerpoint/2010/main" val="180660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2">
                    <a:lumMod val="60000"/>
                    <a:lumOff val="40000"/>
                  </a:schemeClr>
                </a:solidFill>
                <a:latin typeface="Algerian" panose="04020705040A02060702" pitchFamily="82" charset="0"/>
              </a:rPr>
              <a:t>PROPOSED SYSTEM</a:t>
            </a:r>
            <a:endParaRPr lang="en-IN" sz="4000" dirty="0">
              <a:solidFill>
                <a:schemeClr val="accent2">
                  <a:lumMod val="60000"/>
                  <a:lumOff val="40000"/>
                </a:schemeClr>
              </a:solidFill>
              <a:latin typeface="Algerian" panose="04020705040A02060702" pitchFamily="82" charset="0"/>
            </a:endParaRPr>
          </a:p>
        </p:txBody>
      </p:sp>
      <p:sp>
        <p:nvSpPr>
          <p:cNvPr id="3" name="Content Placeholder 2"/>
          <p:cNvSpPr>
            <a:spLocks noGrp="1"/>
          </p:cNvSpPr>
          <p:nvPr>
            <p:ph idx="1"/>
          </p:nvPr>
        </p:nvSpPr>
        <p:spPr>
          <a:xfrm>
            <a:off x="1048200" y="1529780"/>
            <a:ext cx="10415425" cy="4917393"/>
          </a:xfrm>
        </p:spPr>
        <p:txBody>
          <a:bodyPr>
            <a:noAutofit/>
          </a:bodyPr>
          <a:lstStyle/>
          <a:p>
            <a:pPr algn="just">
              <a:lnSpc>
                <a:spcPct val="150000"/>
              </a:lnSpc>
              <a:buClrTx/>
              <a:buFont typeface="Wingdings" panose="05000000000000000000" pitchFamily="2" charset="2"/>
              <a:buChar char="§"/>
            </a:pP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User Experience:</a:t>
            </a:r>
            <a: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website's interface is intuitive and easy to navigate. </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Student</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can easily sign up and log in to their accounts. The student can access the website for module wise learning. And get all the study related notes and videos links.</a:t>
            </a:r>
          </a:p>
          <a:p>
            <a:pPr algn="just">
              <a:lnSpc>
                <a:spcPct val="150000"/>
              </a:lnSpc>
              <a:buClrTx/>
              <a:buFont typeface="Wingdings" panose="05000000000000000000" pitchFamily="2" charset="2"/>
              <a:buChar char="§"/>
            </a:pP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Functionality:</a:t>
            </a:r>
            <a: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This website allow the students to get all the information’s related to the modules and study material , and they can also download the notes and in future they can able to upload their assignment directly in the website. This website also provide video lecture links.</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ClrTx/>
              <a:buFont typeface="Wingdings" panose="05000000000000000000" pitchFamily="2" charset="2"/>
              <a:buChar char="§"/>
            </a:pP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Performance</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website's performance is consistent, with fast loading times and no noticeable downtime. The website is optimized for all screen sizes, making it accessible to users on desktop and mobile devices. And</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easy to access.</a:t>
            </a:r>
            <a:endParaRPr lang="en-I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US" sz="2000" b="0" i="0" dirty="0">
              <a:solidFill>
                <a:srgbClr val="374151"/>
              </a:solidFill>
              <a:effectLst/>
            </a:endParaRPr>
          </a:p>
        </p:txBody>
      </p:sp>
      <p:pic>
        <p:nvPicPr>
          <p:cNvPr id="6" name="image1.jpeg">
            <a:extLst>
              <a:ext uri="{FF2B5EF4-FFF2-40B4-BE49-F238E27FC236}">
                <a16:creationId xmlns:a16="http://schemas.microsoft.com/office/drawing/2014/main" id="{49628198-37E7-3F57-975F-9A8C45AAB1D9}"/>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2">
                    <a:lumMod val="60000"/>
                    <a:lumOff val="40000"/>
                  </a:schemeClr>
                </a:solidFill>
                <a:latin typeface="Algerian" panose="04020705040A02060702" pitchFamily="82" charset="0"/>
              </a:rPr>
              <a:t>SCOPE</a:t>
            </a:r>
            <a:endParaRPr lang="en-IN" sz="4000" dirty="0">
              <a:solidFill>
                <a:schemeClr val="accent2">
                  <a:lumMod val="60000"/>
                  <a:lumOff val="40000"/>
                </a:schemeClr>
              </a:solidFill>
              <a:latin typeface="Algerian" panose="04020705040A02060702" pitchFamily="82" charset="0"/>
            </a:endParaRPr>
          </a:p>
        </p:txBody>
      </p:sp>
      <p:sp>
        <p:nvSpPr>
          <p:cNvPr id="3" name="Content Placeholder 2"/>
          <p:cNvSpPr>
            <a:spLocks noGrp="1"/>
          </p:cNvSpPr>
          <p:nvPr>
            <p:ph idx="1"/>
          </p:nvPr>
        </p:nvSpPr>
        <p:spPr>
          <a:xfrm>
            <a:off x="1048200" y="1529780"/>
            <a:ext cx="10415425" cy="4917393"/>
          </a:xfrm>
        </p:spPr>
        <p:txBody>
          <a:bodyPr>
            <a:noAutofit/>
          </a:bodyPr>
          <a:lstStyle/>
          <a:p>
            <a:pPr algn="just">
              <a:lnSpc>
                <a:spcPct val="150000"/>
              </a:lnSpc>
              <a:buClrTx/>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main Scope of this project is to create a user-friendly and secure platform for DAC students, </a:t>
            </a:r>
            <a:r>
              <a:rPr lang="en-US" sz="1800" dirty="0">
                <a:solidFill>
                  <a:schemeClr val="tx1"/>
                </a:solidFill>
                <a:latin typeface="Times New Roman" panose="02020603050405020304" pitchFamily="18" charset="0"/>
                <a:cs typeface="Times New Roman" panose="02020603050405020304" pitchFamily="18" charset="0"/>
              </a:rPr>
              <a:t>a centralized website which aims in developing a e-learning platform to access all study related data at a single platform which is required for their </a:t>
            </a:r>
            <a:r>
              <a:rPr lang="en-US" sz="1800" dirty="0" err="1">
                <a:solidFill>
                  <a:schemeClr val="tx1"/>
                </a:solidFill>
                <a:latin typeface="Times New Roman" panose="02020603050405020304" pitchFamily="18" charset="0"/>
                <a:cs typeface="Times New Roman" panose="02020603050405020304" pitchFamily="18" charset="0"/>
              </a:rPr>
              <a:t>pg</a:t>
            </a:r>
            <a:r>
              <a:rPr lang="en-US" sz="1800" dirty="0">
                <a:solidFill>
                  <a:schemeClr val="tx1"/>
                </a:solidFill>
                <a:latin typeface="Times New Roman" panose="02020603050405020304" pitchFamily="18" charset="0"/>
                <a:cs typeface="Times New Roman" panose="02020603050405020304" pitchFamily="18" charset="0"/>
              </a:rPr>
              <a:t>-diploma course.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ClrTx/>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This website includes various features getting all the contents regarding course ,download feature is also available so as student can collect data at one place.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ClrTx/>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Overall, the aim of the </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70C0"/>
                </a:solidFill>
                <a:latin typeface="Algerian" panose="04020705040A02060702" pitchFamily="82" charset="0"/>
                <a:ea typeface="Times New Roman" panose="02020603050405020304" pitchFamily="18" charset="0"/>
                <a:cs typeface="Times New Roman" panose="02020603050405020304" pitchFamily="18" charset="0"/>
              </a:rPr>
              <a:t>CDAC at a Glance</a:t>
            </a:r>
            <a:r>
              <a:rPr lang="en-US" sz="1800" dirty="0">
                <a:solidFill>
                  <a:srgbClr val="0070C0"/>
                </a:solidFill>
                <a:effectLst/>
                <a:latin typeface="Algerian" panose="04020705040A02060702" pitchFamily="82"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application is to provide a reliable, secure, and efficient platform that connects Students and Faculty </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on a same platform , and to provide all the study related data to the students for the PG-</a:t>
            </a:r>
            <a:r>
              <a:rPr lang="en-US" sz="1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Dac</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modules so that they and enhance  their  skills and knowledge.</a:t>
            </a:r>
            <a:endParaRPr lang="en-US" sz="2000" b="0" i="0" dirty="0">
              <a:solidFill>
                <a:schemeClr val="tx1"/>
              </a:solidFill>
              <a:effectLst/>
            </a:endParaRPr>
          </a:p>
        </p:txBody>
      </p:sp>
      <p:pic>
        <p:nvPicPr>
          <p:cNvPr id="6" name="image1.jpeg">
            <a:extLst>
              <a:ext uri="{FF2B5EF4-FFF2-40B4-BE49-F238E27FC236}">
                <a16:creationId xmlns:a16="http://schemas.microsoft.com/office/drawing/2014/main" id="{49628198-37E7-3F57-975F-9A8C45AAB1D9}"/>
              </a:ext>
            </a:extLst>
          </p:cNvPr>
          <p:cNvPicPr>
            <a:picLocks noChangeAspect="1"/>
          </p:cNvPicPr>
          <p:nvPr/>
        </p:nvPicPr>
        <p:blipFill>
          <a:blip r:embed="rId2" cstate="print"/>
          <a:stretch>
            <a:fillRect/>
          </a:stretch>
        </p:blipFill>
        <p:spPr>
          <a:xfrm>
            <a:off x="10459342" y="292185"/>
            <a:ext cx="1368916" cy="1382870"/>
          </a:xfrm>
          <a:prstGeom prst="rect">
            <a:avLst/>
          </a:prstGeom>
        </p:spPr>
      </p:pic>
    </p:spTree>
    <p:extLst>
      <p:ext uri="{BB962C8B-B14F-4D97-AF65-F5344CB8AC3E}">
        <p14:creationId xmlns:p14="http://schemas.microsoft.com/office/powerpoint/2010/main" val="1659120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200" y="515220"/>
            <a:ext cx="10095600" cy="936800"/>
          </a:xfrm>
        </p:spPr>
        <p:txBody>
          <a:bodyPr/>
          <a:lstStyle/>
          <a:p>
            <a:r>
              <a:rPr lang="en-US" sz="4000" dirty="0">
                <a:solidFill>
                  <a:srgbClr val="0070C0"/>
                </a:solidFill>
                <a:latin typeface="Algerian" panose="04020705040A02060702" pitchFamily="82" charset="0"/>
              </a:rPr>
              <a:t>ER DIAGRAM                  </a:t>
            </a:r>
            <a:endParaRPr lang="en-US" sz="4000" u="sng" dirty="0">
              <a:solidFill>
                <a:srgbClr val="0070C0"/>
              </a:solidFill>
              <a:latin typeface="Algerian" panose="04020705040A02060702" pitchFamily="82" charset="0"/>
            </a:endParaRPr>
          </a:p>
        </p:txBody>
      </p:sp>
      <p:sp>
        <p:nvSpPr>
          <p:cNvPr id="10" name="AutoShape 4">
            <a:extLst>
              <a:ext uri="{FF2B5EF4-FFF2-40B4-BE49-F238E27FC236}">
                <a16:creationId xmlns:a16="http://schemas.microsoft.com/office/drawing/2014/main" id="{19102184-AA20-1985-50C8-0D75387BBC6C}"/>
              </a:ext>
            </a:extLst>
          </p:cNvPr>
          <p:cNvSpPr>
            <a:spLocks noChangeAspect="1" noChangeArrowheads="1"/>
          </p:cNvSpPr>
          <p:nvPr/>
        </p:nvSpPr>
        <p:spPr bwMode="auto">
          <a:xfrm>
            <a:off x="2235200" y="-431800"/>
            <a:ext cx="4013200" cy="401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image1.jpeg">
            <a:extLst>
              <a:ext uri="{FF2B5EF4-FFF2-40B4-BE49-F238E27FC236}">
                <a16:creationId xmlns:a16="http://schemas.microsoft.com/office/drawing/2014/main" id="{654300DB-42ED-D225-C165-EC199CC6F685}"/>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5" name="Picture 4">
            <a:extLst>
              <a:ext uri="{FF2B5EF4-FFF2-40B4-BE49-F238E27FC236}">
                <a16:creationId xmlns:a16="http://schemas.microsoft.com/office/drawing/2014/main" id="{7B1A5F16-D245-10A6-9ABE-6F073B91A606}"/>
              </a:ext>
            </a:extLst>
          </p:cNvPr>
          <p:cNvPicPr>
            <a:picLocks noChangeAspect="1"/>
          </p:cNvPicPr>
          <p:nvPr/>
        </p:nvPicPr>
        <p:blipFill>
          <a:blip r:embed="rId3"/>
          <a:stretch>
            <a:fillRect/>
          </a:stretch>
        </p:blipFill>
        <p:spPr>
          <a:xfrm>
            <a:off x="1605205" y="1516183"/>
            <a:ext cx="7778660" cy="45765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B067-3581-2D0D-20BF-997A3A41C938}"/>
              </a:ext>
            </a:extLst>
          </p:cNvPr>
          <p:cNvSpPr>
            <a:spLocks noGrp="1"/>
          </p:cNvSpPr>
          <p:nvPr>
            <p:ph type="title"/>
          </p:nvPr>
        </p:nvSpPr>
        <p:spPr/>
        <p:txBody>
          <a:bodyPr/>
          <a:lstStyle/>
          <a:p>
            <a:r>
              <a:rPr lang="en-IN" sz="4000" dirty="0">
                <a:solidFill>
                  <a:srgbClr val="0070C0"/>
                </a:solidFill>
                <a:latin typeface="Algerian" panose="04020705040A02060702" pitchFamily="82" charset="0"/>
              </a:rPr>
              <a:t>FLOW CHART</a:t>
            </a:r>
          </a:p>
        </p:txBody>
      </p:sp>
      <p:pic>
        <p:nvPicPr>
          <p:cNvPr id="3" name="image1.jpeg">
            <a:extLst>
              <a:ext uri="{FF2B5EF4-FFF2-40B4-BE49-F238E27FC236}">
                <a16:creationId xmlns:a16="http://schemas.microsoft.com/office/drawing/2014/main" id="{644F5908-3BA4-2A03-F3F3-6FE0EBFEDDCE}"/>
              </a:ext>
            </a:extLst>
          </p:cNvPr>
          <p:cNvPicPr>
            <a:picLocks noChangeAspect="1"/>
          </p:cNvPicPr>
          <p:nvPr/>
        </p:nvPicPr>
        <p:blipFill>
          <a:blip r:embed="rId2" cstate="print"/>
          <a:stretch>
            <a:fillRect/>
          </a:stretch>
        </p:blipFill>
        <p:spPr>
          <a:xfrm>
            <a:off x="10459342" y="292185"/>
            <a:ext cx="1368916" cy="1382870"/>
          </a:xfrm>
          <a:prstGeom prst="rect">
            <a:avLst/>
          </a:prstGeom>
        </p:spPr>
      </p:pic>
      <p:pic>
        <p:nvPicPr>
          <p:cNvPr id="7" name="Content Placeholder 10">
            <a:extLst>
              <a:ext uri="{FF2B5EF4-FFF2-40B4-BE49-F238E27FC236}">
                <a16:creationId xmlns:a16="http://schemas.microsoft.com/office/drawing/2014/main" id="{BBBE5876-2628-C69D-485B-5511476E29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492" y="1570892"/>
            <a:ext cx="8542216" cy="4732589"/>
          </a:xfrm>
        </p:spPr>
      </p:pic>
    </p:spTree>
    <p:extLst>
      <p:ext uri="{BB962C8B-B14F-4D97-AF65-F5344CB8AC3E}">
        <p14:creationId xmlns:p14="http://schemas.microsoft.com/office/powerpoint/2010/main" val="1196869141"/>
      </p:ext>
    </p:extLst>
  </p:cSld>
  <p:clrMapOvr>
    <a:masterClrMapping/>
  </p:clrMapOvr>
</p:sld>
</file>

<file path=ppt/theme/theme1.xml><?xml version="1.0" encoding="utf-8"?>
<a:theme xmlns:a="http://schemas.openxmlformats.org/drawingml/2006/main" name="Theme1">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7BA4DFF-167C-4597-8EE0-3E946E9F570A}" vid="{71FA3B7F-74A7-4024-BE35-98CB0590709A}"/>
    </a:ext>
  </a:extLst>
</a:theme>
</file>

<file path=docProps/app.xml><?xml version="1.0" encoding="utf-8"?>
<Properties xmlns="http://schemas.openxmlformats.org/officeDocument/2006/extended-properties" xmlns:vt="http://schemas.openxmlformats.org/officeDocument/2006/docPropsVTypes">
  <Template>Theme1</Template>
  <TotalTime>671</TotalTime>
  <Words>938</Words>
  <Application>Microsoft Office PowerPoint</Application>
  <PresentationFormat>Widescreen</PresentationFormat>
  <Paragraphs>58</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Algerian</vt:lpstr>
      <vt:lpstr>Arial</vt:lpstr>
      <vt:lpstr>Book Antiqua</vt:lpstr>
      <vt:lpstr>Calibri</vt:lpstr>
      <vt:lpstr>Century Gothic</vt:lpstr>
      <vt:lpstr>Roboto Slab</vt:lpstr>
      <vt:lpstr>Source Sans Pro</vt:lpstr>
      <vt:lpstr>Times New Roman</vt:lpstr>
      <vt:lpstr>Wingdings</vt:lpstr>
      <vt:lpstr>Theme1</vt:lpstr>
      <vt:lpstr>  Learn Connect Succed </vt:lpstr>
      <vt:lpstr>PowerPoint Presentation</vt:lpstr>
      <vt:lpstr>ABSTRACT</vt:lpstr>
      <vt:lpstr>OBJECTIVE</vt:lpstr>
      <vt:lpstr>MODULES</vt:lpstr>
      <vt:lpstr>PROPOSED SYSTEM</vt:lpstr>
      <vt:lpstr>SCOPE</vt:lpstr>
      <vt:lpstr>ER DIAGRAM                  </vt:lpstr>
      <vt:lpstr>FLOW CHART</vt:lpstr>
      <vt:lpstr>TECHNOLOGY used : </vt:lpstr>
      <vt:lpstr>Home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heritage</dc:title>
  <dc:creator>RUTUJA</dc:creator>
  <cp:lastModifiedBy>Tarun Namdev</cp:lastModifiedBy>
  <cp:revision>84</cp:revision>
  <dcterms:created xsi:type="dcterms:W3CDTF">2021-08-06T17:10:00Z</dcterms:created>
  <dcterms:modified xsi:type="dcterms:W3CDTF">2023-03-14T11:05:20Z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8812167E28114BE49883718CAF911FC7</vt:lpwstr>
  </property>
  <property fmtid="{D5CDD505-2E9C-101B-9397-08002B2CF9AE}" pid="3" name="KSOProductBuildVer">
    <vt:lpwstr>1033-11.2.0.11074</vt:lpwstr>
  </property>
</Properties>
</file>